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0" r:id="rId6"/>
    <p:sldId id="259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7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7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9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1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7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2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2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0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7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F169-95C6-4A76-A718-C742B4061256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5069-5D9F-462F-9F39-C20A4271F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090" y="5226518"/>
            <a:ext cx="10324699" cy="1453415"/>
          </a:xfrm>
        </p:spPr>
        <p:txBody>
          <a:bodyPr>
            <a:noAutofit/>
          </a:bodyPr>
          <a:lstStyle/>
          <a:p>
            <a:pPr algn="l"/>
            <a:r>
              <a:rPr lang="ru-RU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НОВАЯ ЕЖЕМЕСЯЧНАЯ </a:t>
            </a:r>
            <a:r>
              <a:rPr lang="ru-RU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ВЫПЛАТА В СВЯЗИ </a:t>
            </a:r>
            <a:br>
              <a:rPr lang="ru-RU" sz="34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С РОЖДЕНИЕМ (УСЫНОВЛЕНИЕМ) ПЕРВОГО </a:t>
            </a:r>
            <a:r>
              <a:rPr lang="ru-RU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РЕБЕНКА</a:t>
            </a:r>
            <a:endParaRPr lang="ru-RU" sz="3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07" y="86987"/>
            <a:ext cx="7003131" cy="115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262" y="47223"/>
            <a:ext cx="4272692" cy="44188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139" y="365761"/>
            <a:ext cx="7594333" cy="6169794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С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2018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г.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по инициативе Президента Российской Федерации реализуется новая мера социальной поддержки -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ежемесячная выплата в связи с рождением (усыновлением) первого ребенка.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В соответствии с законом Российской Федерации от 28.12.2017 № 418-ФЗ </a:t>
            </a:r>
            <a:r>
              <a:rPr lang="ru-RU" sz="2500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«О ежемесячных выплатах семьям, имеющим детей»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, российским семьям 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при рождении первого ребенка с 1 января 2018 года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 выплачивается новое ежемесячное пособие в размере установленного в Самарском регионе прожиточного минимума для детей. </a:t>
            </a:r>
          </a:p>
          <a:p>
            <a:pPr algn="l"/>
            <a:r>
              <a:rPr lang="ru-RU" sz="25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Аналогичная выплата с 2018 года законом предусмотрена и </a:t>
            </a:r>
            <a:r>
              <a:rPr lang="ru-RU" sz="2500" b="1" u="sng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при рождении второго ребенка</a:t>
            </a:r>
            <a:r>
              <a:rPr lang="ru-RU" sz="25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 — только уже за счет средств материнского капитала.</a:t>
            </a:r>
            <a:endParaRPr lang="ru-RU" sz="25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749" y="4763602"/>
            <a:ext cx="2188468" cy="728473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02131" y="182880"/>
            <a:ext cx="11819823" cy="28876"/>
          </a:xfrm>
          <a:prstGeom prst="line">
            <a:avLst/>
          </a:prstGeom>
          <a:ln w="539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8008" y="6535555"/>
            <a:ext cx="11646569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9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993" y="1307507"/>
            <a:ext cx="5157787" cy="823912"/>
          </a:xfrm>
        </p:spPr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   Я:</a:t>
            </a:r>
            <a:endParaRPr lang="ru-RU" sz="50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9" y="224694"/>
            <a:ext cx="5918072" cy="94238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5287" y="1313694"/>
            <a:ext cx="5888165" cy="823912"/>
          </a:xfrm>
        </p:spPr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     </a:t>
            </a:r>
            <a:r>
              <a:rPr lang="ru-RU" sz="5000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Мама,папа</a:t>
            </a:r>
            <a:r>
              <a:rPr lang="ru-RU" sz="50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  <a:endParaRPr lang="ru-RU" sz="50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95288" y="2136351"/>
            <a:ext cx="5812713" cy="368458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</a:pP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Хорошие!!!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(не 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лишены родительских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прав)</a:t>
            </a:r>
            <a:endParaRPr lang="ru-RU" altLang="ru-RU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</a:pP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*Доход 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на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члена нашей 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семьи не превышает 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1,5-кратную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величину прожиточного минимума для трудоспособного населения (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не более 16 608 руб. 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на одного члена семьи)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316194" y="2060693"/>
            <a:ext cx="5595923" cy="383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*Родился (усыновлен)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у мамы и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папы первым после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01.01.2018 г.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ts val="1000"/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*Гражданин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РФ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ts val="1000"/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*Не нахожусь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на полном государственном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обеспечении (живу с мамой и папой)</a:t>
            </a:r>
            <a:endParaRPr lang="ru-RU" sz="26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000"/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20719" y="5653533"/>
            <a:ext cx="11104111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Наш доход семьи в месяц не превышает </a:t>
            </a:r>
            <a:r>
              <a:rPr lang="ru-RU" sz="3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49 824 </a:t>
            </a:r>
            <a:r>
              <a:rPr lang="ru-RU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руб.</a:t>
            </a:r>
            <a:endParaRPr lang="ru-RU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912117" y="1307507"/>
            <a:ext cx="0" cy="4346026"/>
          </a:xfrm>
          <a:prstGeom prst="line">
            <a:avLst/>
          </a:prstGeom>
          <a:ln w="4445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63" y="1307507"/>
            <a:ext cx="753186" cy="75318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366" y="1244743"/>
            <a:ext cx="1318594" cy="8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58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" y="1809483"/>
            <a:ext cx="1547400" cy="15474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37" y="1127501"/>
            <a:ext cx="4389217" cy="329191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270" y="1792435"/>
            <a:ext cx="1502164" cy="1502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4409" y="269947"/>
            <a:ext cx="6169794" cy="1082052"/>
          </a:xfrm>
        </p:spPr>
        <p:txBody>
          <a:bodyPr>
            <a:noAutofit/>
          </a:bodyPr>
          <a:lstStyle/>
          <a:p>
            <a:pPr algn="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Как мы посчитали среднедушевой доход нашей семьи из трех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человек: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588627" y="335688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3716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ru-RU" sz="1000" b="1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619259" y="2619182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3716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ru-RU" sz="1000" b="1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6770" y="1571235"/>
            <a:ext cx="30679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Доход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папы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за последние 12 месяцев, предшествующих месяцу подачи заявления составил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240 000 руб.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(20 000 руб. в месяц)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66756" y="1557429"/>
            <a:ext cx="31119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Доход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мамы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за последние 12 месяцев, предшествующих месяцу подачи заявления составил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180 000 руб. 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(15 000 руб. в месяц)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2645" y="4214714"/>
            <a:ext cx="1080917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5240" marR="6350" algn="ctr">
              <a:tabLst>
                <a:tab pos="70993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Доход папы + доход мамы = Общий доход семьи</a:t>
            </a:r>
          </a:p>
          <a:p>
            <a:pPr marL="15240" marR="6350" algn="ctr">
              <a:tabLst>
                <a:tab pos="70993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240 000 + 180 000 = 420 000 руб.</a:t>
            </a:r>
          </a:p>
          <a:p>
            <a:pPr marL="15240" marR="6350" algn="ctr">
              <a:tabLst>
                <a:tab pos="70993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420 000 руб. / 12 мес. / 3 чел.= 11 667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11186" y="5237199"/>
            <a:ext cx="348288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16 608 руб.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1,5 кратная величина прожиточного минимума трудоспособного населения в Самарской области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210" y="5416765"/>
            <a:ext cx="2736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11 667 руб.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Среднедушевой 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доход семьи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H="1">
            <a:off x="3344212" y="5496572"/>
            <a:ext cx="504056" cy="384007"/>
          </a:xfrm>
          <a:prstGeom prst="line">
            <a:avLst/>
          </a:prstGeom>
          <a:ln w="85725">
            <a:solidFill>
              <a:srgbClr val="92D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290655" y="5868141"/>
            <a:ext cx="504056" cy="317483"/>
          </a:xfrm>
          <a:prstGeom prst="line">
            <a:avLst/>
          </a:prstGeom>
          <a:ln w="85725">
            <a:solidFill>
              <a:srgbClr val="92D050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 bwMode="auto">
          <a:xfrm>
            <a:off x="7876326" y="5868141"/>
            <a:ext cx="792088" cy="0"/>
          </a:xfrm>
          <a:prstGeom prst="straightConnector1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Прямоугольник 27"/>
          <p:cNvSpPr/>
          <p:nvPr/>
        </p:nvSpPr>
        <p:spPr>
          <a:xfrm>
            <a:off x="8790624" y="5360309"/>
            <a:ext cx="29425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Ежемесячная 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выплата 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в размере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9 967 руб.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8" y="250617"/>
            <a:ext cx="5196122" cy="856733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83394" y="5237199"/>
            <a:ext cx="10838046" cy="0"/>
          </a:xfrm>
          <a:prstGeom prst="line">
            <a:avLst/>
          </a:prstGeom>
          <a:ln w="412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27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415" y="0"/>
            <a:ext cx="5519827" cy="3108961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60" y="341647"/>
            <a:ext cx="5244249" cy="864668"/>
          </a:xfrm>
        </p:spPr>
      </p:pic>
      <p:sp>
        <p:nvSpPr>
          <p:cNvPr id="5" name="Объект 3"/>
          <p:cNvSpPr txBox="1">
            <a:spLocks/>
          </p:cNvSpPr>
          <p:nvPr/>
        </p:nvSpPr>
        <p:spPr>
          <a:xfrm>
            <a:off x="588659" y="3108961"/>
            <a:ext cx="6370406" cy="3638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ru-RU" sz="38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Я, как член семьи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, буду приносить ДОХОД, пока мне не исполнится        1,5 годика.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ru-RU" sz="35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Пора идти оформлять пособие!!!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3500" dirty="0">
              <a:latin typeface="Comic Sans MS" panose="030F0702030302020204" pitchFamily="66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588659" y="1395663"/>
            <a:ext cx="5658317" cy="128016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Теперь наша семья имеет право на получение 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пособия </a:t>
            </a:r>
            <a:r>
              <a:rPr lang="ru-RU" sz="2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в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размере     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9 967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руб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.!</a:t>
            </a:r>
            <a:endParaRPr lang="ru-RU" sz="25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9065" y="3108961"/>
            <a:ext cx="50331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>ВАЖНО!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Пособие будет назначено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со дня моего рождения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, ведь наша семья обратилась за ним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не позднее 6 месяцев со дня моего рождения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Запомните!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если обратиться за оформлением после 6 месяцев после рождения ребенка, то пособие будете получать со дня обращения за его назначением.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40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1924" y="250617"/>
            <a:ext cx="5361272" cy="1325563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Что нам делать дальше?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774" y="1576180"/>
            <a:ext cx="10960785" cy="51398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Оформить мой первый документ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– свидетельство о рождении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Собрать документы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для оформления пособия: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Документы, подтверждающие рождение (усыновление) ребенка;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Документы, подтверждающие принадлежность к гражданству Российской Федерации заявителя и ребенка;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Сведения о доходах членов семьи за 12 календарных месяцев, предшествующих месяцу подачи заявления;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Документ, подтверждающий реквизиты счета в кредитной организации, открытого на заявителя.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При соответствующих обстоятельствах:    </a:t>
            </a:r>
          </a:p>
          <a:p>
            <a:pPr marL="0" lvl="0" indent="0">
              <a:buNone/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+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Документы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, подтверждающие смерть женщины, объявление ее умершей, лишение ее родительских прав, отмену усыновления;</a:t>
            </a:r>
          </a:p>
          <a:p>
            <a:pPr marL="0" lvl="0" indent="0">
              <a:buNone/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+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Документ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, подтверждающий расторжение брака;</a:t>
            </a:r>
          </a:p>
          <a:p>
            <a:pPr marL="0" lvl="0" indent="0">
              <a:buNone/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+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Справка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из военного комиссариата о призыве родителя (супруга родителя) на военную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службу</a:t>
            </a:r>
          </a:p>
          <a:p>
            <a:pPr marL="0" lvl="0" indent="0">
              <a:buNone/>
            </a:pPr>
            <a:r>
              <a:rPr lang="ru-RU" sz="3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3)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Обратиться с документами в управления социальной защиты по месту жительства или в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МФЦ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3" y="250617"/>
            <a:ext cx="5302000" cy="87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4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2132"/>
            <a:ext cx="10515600" cy="1116530"/>
          </a:xfrm>
        </p:spPr>
        <p:txBody>
          <a:bodyPr>
            <a:normAutofit/>
          </a:bodyPr>
          <a:lstStyle/>
          <a:p>
            <a:pPr algn="ctr"/>
            <a:r>
              <a:rPr lang="ru-RU" sz="45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rPr>
              <a:t>Папа, мама, я – счастливая семья!!!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324" y="1318662"/>
            <a:ext cx="6621258" cy="4858301"/>
          </a:xfrm>
        </p:spPr>
      </p:pic>
    </p:spTree>
    <p:extLst>
      <p:ext uri="{BB962C8B-B14F-4D97-AF65-F5344CB8AC3E}">
        <p14:creationId xmlns:p14="http://schemas.microsoft.com/office/powerpoint/2010/main" val="2038426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468</Words>
  <Application>Microsoft Office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Garamond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Как мы посчитали среднедушевой доход нашей семьи из трех человек:</vt:lpstr>
      <vt:lpstr>Презентация PowerPoint</vt:lpstr>
      <vt:lpstr>Что нам делать дальше?</vt:lpstr>
      <vt:lpstr>Папа, мама, я – счастливая семья!!!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34</cp:revision>
  <dcterms:created xsi:type="dcterms:W3CDTF">2018-05-14T12:54:46Z</dcterms:created>
  <dcterms:modified xsi:type="dcterms:W3CDTF">2018-05-15T09:12:36Z</dcterms:modified>
</cp:coreProperties>
</file>